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8" r:id="rId1"/>
  </p:sldMasterIdLst>
  <p:notesMasterIdLst>
    <p:notesMasterId r:id="rId4"/>
  </p:notesMasterIdLst>
  <p:sldIdLst>
    <p:sldId id="258" r:id="rId2"/>
    <p:sldId id="262" r:id="rId3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31E"/>
    <a:srgbClr val="B9B9B9"/>
    <a:srgbClr val="F26B3B"/>
    <a:srgbClr val="662D91"/>
    <a:srgbClr val="E33F40"/>
    <a:srgbClr val="007DA0"/>
    <a:srgbClr val="003399"/>
    <a:srgbClr val="007CA2"/>
    <a:srgbClr val="000000"/>
    <a:srgbClr val="F19F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1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C269C-31A9-4B3C-B8B3-CDAA3D8C264F}" type="datetimeFigureOut">
              <a:rPr lang="de-DE" smtClean="0"/>
              <a:t>18.06.2026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235C4-F10F-4430-9279-C4E2C25134EE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804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yout Table/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abellenplatzhalter 13"/>
          <p:cNvSpPr>
            <a:spLocks noGrp="1"/>
          </p:cNvSpPr>
          <p:nvPr>
            <p:ph type="tbl" sz="quarter" idx="10" hasCustomPrompt="1"/>
          </p:nvPr>
        </p:nvSpPr>
        <p:spPr>
          <a:xfrm>
            <a:off x="514446" y="1738116"/>
            <a:ext cx="3931039" cy="3800807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Add a table by clicking here</a:t>
            </a:r>
          </a:p>
        </p:txBody>
      </p:sp>
      <p:sp>
        <p:nvSpPr>
          <p:cNvPr id="16" name="Bildplatzhalter 15"/>
          <p:cNvSpPr>
            <a:spLocks noGrp="1"/>
          </p:cNvSpPr>
          <p:nvPr>
            <p:ph type="pic" sz="quarter" idx="11" hasCustomPrompt="1"/>
          </p:nvPr>
        </p:nvSpPr>
        <p:spPr>
          <a:xfrm>
            <a:off x="4698515" y="1738116"/>
            <a:ext cx="3740918" cy="3800807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Add a picture by clicking here</a:t>
            </a:r>
          </a:p>
        </p:txBody>
      </p:sp>
      <p:pic>
        <p:nvPicPr>
          <p:cNvPr id="3" name="Grafik 2" descr="Ein Bild, das Text, Schrift, Logo, Electric Blue (Farbe) enthält.&#10;&#10;Automatisch generierte Beschreibung">
            <a:extLst>
              <a:ext uri="{FF2B5EF4-FFF2-40B4-BE49-F238E27FC236}">
                <a16:creationId xmlns:a16="http://schemas.microsoft.com/office/drawing/2014/main" id="{A0D87EAF-F6E3-D2E5-1533-36F59C5E86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6090889"/>
            <a:ext cx="1983802" cy="432000"/>
          </a:xfrm>
          <a:prstGeom prst="rect">
            <a:avLst/>
          </a:prstGeom>
        </p:spPr>
      </p:pic>
      <p:pic>
        <p:nvPicPr>
          <p:cNvPr id="7" name="Grafik 6" descr="Ein Bild, das Grafiken, Text, Grafikdesign, Clipart enthält.&#10;&#10;Automatisch generierte Beschreibung">
            <a:extLst>
              <a:ext uri="{FF2B5EF4-FFF2-40B4-BE49-F238E27FC236}">
                <a16:creationId xmlns:a16="http://schemas.microsoft.com/office/drawing/2014/main" id="{FB004A0E-37A4-C9E3-27EF-783CCD00420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03278"/>
            <a:ext cx="1277643" cy="1175829"/>
          </a:xfrm>
          <a:prstGeom prst="rect">
            <a:avLst/>
          </a:prstGeom>
        </p:spPr>
      </p:pic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8D0FB750-A598-74FA-A230-5E6FCC0932B7}"/>
              </a:ext>
            </a:extLst>
          </p:cNvPr>
          <p:cNvSpPr txBox="1">
            <a:spLocks/>
          </p:cNvSpPr>
          <p:nvPr userDrawn="1"/>
        </p:nvSpPr>
        <p:spPr>
          <a:xfrm>
            <a:off x="7596336" y="6213275"/>
            <a:ext cx="1005254" cy="329184"/>
          </a:xfrm>
          <a:prstGeom prst="rect">
            <a:avLst/>
          </a:prstGeom>
        </p:spPr>
        <p:txBody>
          <a:bodyPr vert="horz" lIns="91432" tIns="45717" rIns="91432" bIns="45717" rtlCol="0" anchor="ctr"/>
          <a:lstStyle>
            <a:defPPr>
              <a:defRPr lang="de-DE"/>
            </a:defPPr>
            <a:lvl1pPr marL="0" algn="l" defTabSz="1007852" rtl="0" eaLnBrk="1" latinLnBrk="0" hangingPunct="1"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26" algn="l" defTabSz="100785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852" algn="l" defTabSz="100785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778" algn="l" defTabSz="100785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703" algn="l" defTabSz="100785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629" algn="l" defTabSz="100785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555" algn="l" defTabSz="100785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481" algn="l" defTabSz="100785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407" algn="l" defTabSz="1007852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>
                <a:solidFill>
                  <a:srgbClr val="662D91"/>
                </a:solidFill>
                <a:latin typeface="Calibri"/>
                <a:cs typeface="Calibri"/>
              </a:rPr>
              <a:t>16.06.2026</a:t>
            </a:r>
            <a:endParaRPr lang="de-DE" dirty="0">
              <a:solidFill>
                <a:srgbClr val="662D91"/>
              </a:solidFill>
              <a:latin typeface="Calibri"/>
              <a:cs typeface="Calibri"/>
            </a:endParaRP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6C225EA9-DA40-FF8D-D1DB-145B53E46FB6}"/>
              </a:ext>
            </a:extLst>
          </p:cNvPr>
          <p:cNvCxnSpPr/>
          <p:nvPr userDrawn="1"/>
        </p:nvCxnSpPr>
        <p:spPr>
          <a:xfrm>
            <a:off x="685800" y="5957601"/>
            <a:ext cx="7848600" cy="1588"/>
          </a:xfrm>
          <a:prstGeom prst="line">
            <a:avLst/>
          </a:prstGeom>
          <a:ln w="19050">
            <a:solidFill>
              <a:srgbClr val="662D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DEBEED67-EDCF-73D1-8917-629BADD8C3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5280" y="316846"/>
            <a:ext cx="5842992" cy="1095400"/>
          </a:xfrm>
        </p:spPr>
        <p:txBody>
          <a:bodyPr>
            <a:noAutofit/>
          </a:bodyPr>
          <a:lstStyle>
            <a:lvl1pPr>
              <a:defRPr sz="3300" b="1">
                <a:solidFill>
                  <a:srgbClr val="F7931E"/>
                </a:solidFill>
              </a:defRPr>
            </a:lvl1pPr>
          </a:lstStyle>
          <a:p>
            <a:r>
              <a:rPr lang="de-DE" dirty="0"/>
              <a:t>Add headline by clicking here</a:t>
            </a:r>
            <a:endParaRPr lang="en-US" dirty="0"/>
          </a:p>
        </p:txBody>
      </p:sp>
      <p:pic>
        <p:nvPicPr>
          <p:cNvPr id="13" name="Grafik 12" descr="Ein Bild, das Zeichnung enthält.&#10;&#10;Automatisch generierte Beschreibung">
            <a:extLst>
              <a:ext uri="{FF2B5EF4-FFF2-40B4-BE49-F238E27FC236}">
                <a16:creationId xmlns:a16="http://schemas.microsoft.com/office/drawing/2014/main" id="{DC4634C1-8124-0D39-BE6E-4BC1035FE20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5992725"/>
            <a:ext cx="631138" cy="680400"/>
          </a:xfrm>
          <a:prstGeom prst="rect">
            <a:avLst/>
          </a:prstGeom>
        </p:spPr>
      </p:pic>
      <p:pic>
        <p:nvPicPr>
          <p:cNvPr id="15" name="Grafik 14" descr="Ein Bild, das Windmühle enthält.&#10;&#10;Automatisch generierte Beschreibung">
            <a:extLst>
              <a:ext uri="{FF2B5EF4-FFF2-40B4-BE49-F238E27FC236}">
                <a16:creationId xmlns:a16="http://schemas.microsoft.com/office/drawing/2014/main" id="{A9C6BF7F-D3F6-677C-C384-667BD30A978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185" y="5992725"/>
            <a:ext cx="577630" cy="678687"/>
          </a:xfrm>
          <a:prstGeom prst="rect">
            <a:avLst/>
          </a:prstGeom>
        </p:spPr>
      </p:pic>
      <p:pic>
        <p:nvPicPr>
          <p:cNvPr id="17" name="Grafik 16" descr="Ein Bild, das Zubehör, Tasche, orange, Design enthält.&#10;&#10;Automatisch generierte Beschreibung mit mittlerer Zuverlässigkeit">
            <a:extLst>
              <a:ext uri="{FF2B5EF4-FFF2-40B4-BE49-F238E27FC236}">
                <a16:creationId xmlns:a16="http://schemas.microsoft.com/office/drawing/2014/main" id="{9DC98762-3666-AB73-93CF-FDBDF1222CB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990" y="5991012"/>
            <a:ext cx="619451" cy="68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36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BD1E882-4F50-F4F4-C54C-BF2C9D362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66529B-C2D4-63A5-BD2D-9333673DDC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BF96FB-3739-8E5C-AEE1-E68B449EAD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F0BF02C-3A28-669B-7A80-1CE2F85128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AE7DA2-F52A-5257-4D71-47E96333A7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2F8D0-3251-4F56-9F2C-D2860090A6A6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2973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www.linkedin.com/company/power-e-com/" TargetMode="External"/><Relationship Id="rId7" Type="http://schemas.openxmlformats.org/officeDocument/2006/relationships/hyperlink" Target="https://www.instagram.com/power_e_com/" TargetMode="External"/><Relationship Id="rId2" Type="http://schemas.openxmlformats.org/officeDocument/2006/relationships/hyperlink" Target="http://www.energap.si/projekti/power-e-com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hyperlink" Target="https://twitter.com/PowerECom2023" TargetMode="External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openxmlformats.org/officeDocument/2006/relationships/hyperlink" Target="https://www.youtube.com/@Power-E-Com-202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ellenplatzhalter 4"/>
          <p:cNvSpPr>
            <a:spLocks noGrp="1"/>
          </p:cNvSpPr>
          <p:nvPr>
            <p:ph type="tbl" sz="quarter" idx="10"/>
          </p:nvPr>
        </p:nvSpPr>
        <p:spPr>
          <a:xfrm>
            <a:off x="495156" y="1064405"/>
            <a:ext cx="8408794" cy="38164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000" b="1" dirty="0"/>
              <a:t>Energetske skupnosti za uspešen zeleni prehod</a:t>
            </a:r>
          </a:p>
          <a:p>
            <a:pPr marL="0" indent="0">
              <a:buNone/>
            </a:pPr>
            <a:r>
              <a:rPr lang="sl-SI" sz="1800" dirty="0"/>
              <a:t>Projekt POWER-E-COM spodbuja razvoj energetskih skupnosti ter aktivno vključevanje občin, prebivalcev in lokalnih organizacij v energetski prehod.</a:t>
            </a:r>
          </a:p>
          <a:p>
            <a:pPr marL="0" indent="0">
              <a:buNone/>
            </a:pPr>
            <a:r>
              <a:rPr lang="sl-SI" sz="1800" b="1" dirty="0"/>
              <a:t>Kaj želimo doseči?</a:t>
            </a:r>
            <a:endParaRPr lang="sl-SI" sz="1800" dirty="0"/>
          </a:p>
          <a:p>
            <a:pPr marL="0" indent="0">
              <a:buNone/>
            </a:pPr>
            <a:r>
              <a:rPr lang="sl-SI" sz="1800" dirty="0"/>
              <a:t>          ✔ Več lokalno proizvedene energije iz obnovljivih virov;</a:t>
            </a:r>
          </a:p>
          <a:p>
            <a:pPr marL="0" indent="0">
              <a:buNone/>
            </a:pPr>
            <a:r>
              <a:rPr lang="sl-SI" sz="1800" dirty="0"/>
              <a:t>          ✔ Večjo energetsko neodvisnost lokalnih skupnosti;</a:t>
            </a:r>
          </a:p>
          <a:p>
            <a:pPr marL="0" indent="0">
              <a:buNone/>
            </a:pPr>
            <a:r>
              <a:rPr lang="sl-SI" sz="1800" dirty="0"/>
              <a:t>          ✔ Aktivno vlogo občanov pri energetskem prehodu;</a:t>
            </a:r>
          </a:p>
          <a:p>
            <a:pPr marL="0" indent="0">
              <a:buNone/>
            </a:pPr>
            <a:r>
              <a:rPr lang="sl-SI" sz="1800" dirty="0"/>
              <a:t>          ✔ Lažje vzpostavljanje energetskih skupnosti;</a:t>
            </a:r>
          </a:p>
          <a:p>
            <a:pPr marL="0" indent="0">
              <a:buNone/>
            </a:pPr>
            <a:r>
              <a:rPr lang="sl-SI" sz="1800" dirty="0"/>
              <a:t>          ✔ Izmenjavo dobrih praks med evropskimi državami.</a:t>
            </a:r>
          </a:p>
          <a:p>
            <a:pPr marL="0" indent="0">
              <a:buNone/>
            </a:pPr>
            <a:r>
              <a:rPr lang="sl-SI" sz="1600" dirty="0"/>
              <a:t>Projekt poteka v šestih evropskih državah </a:t>
            </a:r>
            <a:r>
              <a:rPr lang="sl-SI" sz="1600" dirty="0">
                <a:ea typeface="Calibri" panose="020F0502020204030204" pitchFamily="34" charset="0"/>
                <a:cs typeface="Times New Roman" panose="02020603050405020304" pitchFamily="18" charset="0"/>
              </a:rPr>
              <a:t>(Avstriji, Nemčiji, Španiji, Irski, Bolgariji in Sloveniji) </a:t>
            </a:r>
            <a:r>
              <a:rPr lang="sl-SI" sz="1600" dirty="0"/>
              <a:t>in je sofinanciran </a:t>
            </a:r>
            <a:r>
              <a:rPr lang="sl-SI" sz="1600" dirty="0">
                <a:ea typeface="Calibri" panose="020F0502020204030204" pitchFamily="34" charset="0"/>
                <a:cs typeface="Arial" panose="020B0604020202020204" pitchFamily="34" charset="0"/>
              </a:rPr>
              <a:t>s strani Evropske komisije, programa LIFE. 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505354" y="488341"/>
            <a:ext cx="5842992" cy="576064"/>
          </a:xfrm>
        </p:spPr>
        <p:txBody>
          <a:bodyPr/>
          <a:lstStyle/>
          <a:p>
            <a:r>
              <a:rPr lang="sl-SI" sz="3000" dirty="0">
                <a:latin typeface="+mn-lt"/>
              </a:rPr>
              <a:t>Projekt POWER-E-COM</a:t>
            </a:r>
            <a:endParaRPr lang="de-DE" sz="3000" dirty="0">
              <a:latin typeface="+mn-lt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297766C4-435B-0386-42A9-BF609B760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62" y="5013176"/>
            <a:ext cx="8099094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01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E146F-CF7A-B1A3-635F-9DA5236D2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abellenplatzhalter 4">
            <a:extLst>
              <a:ext uri="{FF2B5EF4-FFF2-40B4-BE49-F238E27FC236}">
                <a16:creationId xmlns:a16="http://schemas.microsoft.com/office/drawing/2014/main" id="{1F60438E-D898-F675-B1DD-AEAF6B58AB40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457200" y="1268760"/>
            <a:ext cx="8270021" cy="37112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l-SI" sz="2300" b="1" dirty="0"/>
              <a:t>Podpora občinam in občanom pri vzpostavljanju energetskih skupnosti</a:t>
            </a:r>
            <a:r>
              <a:rPr lang="sl-SI" sz="2300" dirty="0"/>
              <a:t>.</a:t>
            </a:r>
          </a:p>
          <a:p>
            <a:pPr marL="0" indent="0" algn="ctr">
              <a:buNone/>
            </a:pPr>
            <a:endParaRPr lang="sl-SI" sz="300" dirty="0">
              <a:solidFill>
                <a:srgbClr val="F7931E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l-SI" sz="2300" dirty="0">
                <a:solidFill>
                  <a:srgbClr val="F7931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 Sloveniji na tem področju deluje ENERGAP, </a:t>
            </a:r>
            <a:r>
              <a:rPr lang="sl-SI" sz="2300" dirty="0">
                <a:solidFill>
                  <a:srgbClr val="F7931E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regijska </a:t>
            </a:r>
            <a:r>
              <a:rPr lang="sl-SI" sz="2300" dirty="0">
                <a:solidFill>
                  <a:srgbClr val="F79646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pisarna za svetovanje na področju energetskih skupnosti, kontaktna točka in nacionalni tehnični strokovnjak za pomoč pri vzpostavitvi energetskih skupnosti. </a:t>
            </a:r>
            <a:endParaRPr lang="sl-SI" sz="23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l-SI" sz="300" b="1" dirty="0"/>
          </a:p>
          <a:p>
            <a:pPr marL="0" indent="0">
              <a:buNone/>
            </a:pPr>
            <a:r>
              <a:rPr lang="sl-SI" sz="2100" b="1" dirty="0"/>
              <a:t>Kaj ponujamo?</a:t>
            </a:r>
          </a:p>
          <a:p>
            <a:pPr marL="0" indent="0">
              <a:buNone/>
            </a:pPr>
            <a:r>
              <a:rPr lang="sl-SI" sz="2100" dirty="0"/>
              <a:t>🔹 Informacije in svetovanje,</a:t>
            </a:r>
          </a:p>
          <a:p>
            <a:pPr marL="0" indent="0">
              <a:buNone/>
            </a:pPr>
            <a:r>
              <a:rPr lang="sl-SI" sz="2100" dirty="0"/>
              <a:t>🔹 predstavitve dobrih praks iz Slovenije in Evrope,</a:t>
            </a:r>
          </a:p>
          <a:p>
            <a:pPr marL="0" indent="0">
              <a:buNone/>
            </a:pPr>
            <a:r>
              <a:rPr lang="sl-SI" sz="2100" dirty="0"/>
              <a:t>🔹 podporo pri načrtovanju energetskih skupnosti,</a:t>
            </a:r>
          </a:p>
          <a:p>
            <a:pPr marL="0" indent="0">
              <a:buNone/>
            </a:pPr>
            <a:r>
              <a:rPr lang="sl-SI" sz="2100" dirty="0"/>
              <a:t>🔹 usposabljanja in krepitev znanja in</a:t>
            </a:r>
          </a:p>
          <a:p>
            <a:pPr marL="0" indent="0">
              <a:buNone/>
            </a:pPr>
            <a:r>
              <a:rPr lang="sl-SI" sz="2100" dirty="0"/>
              <a:t>🔹 povezovanje občin, organizacij in občanov.</a:t>
            </a:r>
          </a:p>
          <a:p>
            <a:pPr marL="0" indent="0">
              <a:buNone/>
            </a:pPr>
            <a:endParaRPr lang="sl-SI" sz="1300" b="1" dirty="0"/>
          </a:p>
          <a:p>
            <a:pPr marL="0" indent="0">
              <a:buNone/>
            </a:pPr>
            <a:r>
              <a:rPr lang="sl-SI" sz="2200" b="1" dirty="0"/>
              <a:t>Energetske skupnosti niso le energetski projekt – so razvojna priložnost za lokalno okolje.</a:t>
            </a:r>
          </a:p>
          <a:p>
            <a:pPr marL="0" indent="0">
              <a:buNone/>
            </a:pPr>
            <a:endParaRPr lang="sl-SI" sz="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15B853D-7E0E-5694-3DD6-E206E4EA9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874" y="335288"/>
            <a:ext cx="5842992" cy="1095400"/>
          </a:xfrm>
        </p:spPr>
        <p:txBody>
          <a:bodyPr/>
          <a:lstStyle/>
          <a:p>
            <a:r>
              <a:rPr lang="sl-SI" sz="3000" dirty="0">
                <a:latin typeface="+mn-lt"/>
              </a:rPr>
              <a:t>ENERGAP in projekt POWER-E-COM</a:t>
            </a:r>
            <a:endParaRPr lang="de-DE" sz="3000" dirty="0">
              <a:latin typeface="+mn-lt"/>
            </a:endParaRPr>
          </a:p>
        </p:txBody>
      </p:sp>
      <p:sp>
        <p:nvSpPr>
          <p:cNvPr id="2" name="Tabellenplatzhalter 4">
            <a:extLst>
              <a:ext uri="{FF2B5EF4-FFF2-40B4-BE49-F238E27FC236}">
                <a16:creationId xmlns:a16="http://schemas.microsoft.com/office/drawing/2014/main" id="{DCD8895C-6FD5-C07C-0023-241412E1A667}"/>
              </a:ext>
            </a:extLst>
          </p:cNvPr>
          <p:cNvSpPr txBox="1">
            <a:spLocks/>
          </p:cNvSpPr>
          <p:nvPr/>
        </p:nvSpPr>
        <p:spPr>
          <a:xfrm>
            <a:off x="481191" y="5123391"/>
            <a:ext cx="8270021" cy="78768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900" b="1" dirty="0"/>
              <a:t>Spremljajte nas: </a:t>
            </a:r>
          </a:p>
          <a:p>
            <a:r>
              <a:rPr lang="sl-SI" sz="1900" b="1" dirty="0">
                <a:solidFill>
                  <a:srgbClr val="F7931E"/>
                </a:solidFill>
              </a:rPr>
              <a:t>spletna stran: </a:t>
            </a:r>
            <a:r>
              <a:rPr lang="sl-SI" sz="1900" b="1" dirty="0">
                <a:hlinkClick r:id="rId2"/>
              </a:rPr>
              <a:t>www.energap.si/projekti/power-e-com</a:t>
            </a:r>
            <a:r>
              <a:rPr lang="sl-SI" sz="1900" b="1" dirty="0"/>
              <a:t> </a:t>
            </a:r>
          </a:p>
          <a:p>
            <a:r>
              <a:rPr lang="sl-SI" sz="1900" b="1" dirty="0">
                <a:solidFill>
                  <a:srgbClr val="F7931E"/>
                </a:solidFill>
              </a:rPr>
              <a:t>socialna omrežja          </a:t>
            </a:r>
          </a:p>
        </p:txBody>
      </p:sp>
      <p:pic>
        <p:nvPicPr>
          <p:cNvPr id="3" name="Slika 2" descr="blue, button, linkedin, social icon">
            <a:hlinkClick r:id="rId3"/>
            <a:extLst>
              <a:ext uri="{FF2B5EF4-FFF2-40B4-BE49-F238E27FC236}">
                <a16:creationId xmlns:a16="http://schemas.microsoft.com/office/drawing/2014/main" id="{193641F1-D981-B320-B1AD-2BE4DDAC6C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815" y="5601831"/>
            <a:ext cx="275441" cy="275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 descr="X Social Media Logo Black and White 26406678 Vector Art at Vecteezy">
            <a:hlinkClick r:id="rId5"/>
            <a:extLst>
              <a:ext uri="{FF2B5EF4-FFF2-40B4-BE49-F238E27FC236}">
                <a16:creationId xmlns:a16="http://schemas.microsoft.com/office/drawing/2014/main" id="{9651BC99-1A7C-5441-C5F1-B9F25B6E542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6012" y="5589240"/>
            <a:ext cx="286392" cy="286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 descr="Instagram ">
            <a:hlinkClick r:id="rId7"/>
            <a:extLst>
              <a:ext uri="{FF2B5EF4-FFF2-40B4-BE49-F238E27FC236}">
                <a16:creationId xmlns:a16="http://schemas.microsoft.com/office/drawing/2014/main" id="{EEA0BCE6-B401-F969-846C-42898762E0F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432" y="5590880"/>
            <a:ext cx="286392" cy="286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 descr="Youtube ">
            <a:hlinkClick r:id="rId9"/>
            <a:extLst>
              <a:ext uri="{FF2B5EF4-FFF2-40B4-BE49-F238E27FC236}">
                <a16:creationId xmlns:a16="http://schemas.microsoft.com/office/drawing/2014/main" id="{0ED96EF5-608D-99EA-05A3-17B37956ABD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362" y="5596762"/>
            <a:ext cx="280510" cy="2805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3141948"/>
      </p:ext>
    </p:extLst>
  </p:cSld>
  <p:clrMapOvr>
    <a:masterClrMapping/>
  </p:clrMapOvr>
</p:sld>
</file>

<file path=ppt/theme/theme1.xml><?xml version="1.0" encoding="utf-8"?>
<a:theme xmlns:a="http://schemas.openxmlformats.org/drawingml/2006/main" name="Benutzerdefiniertes Design">
  <a:themeElements>
    <a:clrScheme name="Benutzerdefinier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7931E"/>
      </a:accent1>
      <a:accent2>
        <a:srgbClr val="F26B3B"/>
      </a:accent2>
      <a:accent3>
        <a:srgbClr val="662D91"/>
      </a:accent3>
      <a:accent4>
        <a:srgbClr val="F7931E"/>
      </a:accent4>
      <a:accent5>
        <a:srgbClr val="F26B3B"/>
      </a:accent5>
      <a:accent6>
        <a:srgbClr val="662D91"/>
      </a:accent6>
      <a:hlink>
        <a:srgbClr val="662D91"/>
      </a:hlink>
      <a:folHlink>
        <a:srgbClr val="662D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-E-COM Presentation template, CR, BB.pptx" id="{723AFF86-479D-4FD3-9DAD-CE6BFC71D5B5}" vid="{27D96C05-E1E0-4605-B054-230601518F2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2023-12-19 Power-E-COM Presentation template</Template>
  <TotalTime>107</TotalTime>
  <Words>216</Words>
  <Application>Microsoft Office PowerPoint</Application>
  <PresentationFormat>Diaprojekcija na zaslonu (4:3)</PresentationFormat>
  <Paragraphs>26</Paragraphs>
  <Slides>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Benutzerdefiniertes Design</vt:lpstr>
      <vt:lpstr>Projekt POWER-E-COM</vt:lpstr>
      <vt:lpstr>ENERGAP in projekt POWER-E-COM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Energap Energap</dc:creator>
  <cp:lastModifiedBy>Info Energap</cp:lastModifiedBy>
  <cp:revision>13</cp:revision>
  <dcterms:created xsi:type="dcterms:W3CDTF">2024-06-17T06:18:39Z</dcterms:created>
  <dcterms:modified xsi:type="dcterms:W3CDTF">2026-06-18T08:47:17Z</dcterms:modified>
</cp:coreProperties>
</file>